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9" r:id="rId2"/>
    <p:sldId id="270" r:id="rId3"/>
    <p:sldId id="258" r:id="rId4"/>
    <p:sldId id="262" r:id="rId5"/>
    <p:sldId id="263" r:id="rId6"/>
    <p:sldId id="261" r:id="rId7"/>
    <p:sldId id="271" r:id="rId8"/>
    <p:sldId id="278" r:id="rId9"/>
    <p:sldId id="264" r:id="rId10"/>
    <p:sldId id="268" r:id="rId11"/>
    <p:sldId id="27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AD47"/>
    <a:srgbClr val="00CF29"/>
    <a:srgbClr val="DB58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054"/>
    <p:restoredTop sz="94626"/>
  </p:normalViewPr>
  <p:slideViewPr>
    <p:cSldViewPr snapToGrid="0" snapToObjects="1">
      <p:cViewPr varScale="1">
        <p:scale>
          <a:sx n="108" d="100"/>
          <a:sy n="108" d="100"/>
        </p:scale>
        <p:origin x="232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BD3-27F3-F84B-9106-10C7975D8874}" type="datetimeFigureOut">
              <a:rPr lang="en-US" smtClean="0"/>
              <a:t>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91B8-DF33-F74C-842B-A81F1362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12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BD3-27F3-F84B-9106-10C7975D8874}" type="datetimeFigureOut">
              <a:rPr lang="en-US" smtClean="0"/>
              <a:t>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91B8-DF33-F74C-842B-A81F1362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63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BD3-27F3-F84B-9106-10C7975D8874}" type="datetimeFigureOut">
              <a:rPr lang="en-US" smtClean="0"/>
              <a:t>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91B8-DF33-F74C-842B-A81F1362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48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BD3-27F3-F84B-9106-10C7975D8874}" type="datetimeFigureOut">
              <a:rPr lang="en-US" smtClean="0"/>
              <a:t>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91B8-DF33-F74C-842B-A81F1362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08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BD3-27F3-F84B-9106-10C7975D8874}" type="datetimeFigureOut">
              <a:rPr lang="en-US" smtClean="0"/>
              <a:t>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91B8-DF33-F74C-842B-A81F1362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72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BD3-27F3-F84B-9106-10C7975D8874}" type="datetimeFigureOut">
              <a:rPr lang="en-US" smtClean="0"/>
              <a:t>2/6/24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91B8-DF33-F74C-842B-A81F1362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4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BD3-27F3-F84B-9106-10C7975D8874}" type="datetimeFigureOut">
              <a:rPr lang="en-US" smtClean="0"/>
              <a:t>2/6/24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91B8-DF33-F74C-842B-A81F1362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36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BD3-27F3-F84B-9106-10C7975D8874}" type="datetimeFigureOut">
              <a:rPr lang="en-US" smtClean="0"/>
              <a:t>2/6/24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91B8-DF33-F74C-842B-A81F1362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61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BD3-27F3-F84B-9106-10C7975D8874}" type="datetimeFigureOut">
              <a:rPr lang="en-US" smtClean="0"/>
              <a:t>2/6/24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91B8-DF33-F74C-842B-A81F1362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62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BD3-27F3-F84B-9106-10C7975D8874}" type="datetimeFigureOut">
              <a:rPr lang="en-US" smtClean="0"/>
              <a:t>2/6/24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91B8-DF33-F74C-842B-A81F1362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84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BD3-27F3-F84B-9106-10C7975D8874}" type="datetimeFigureOut">
              <a:rPr lang="en-US" smtClean="0"/>
              <a:t>2/6/24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91B8-DF33-F74C-842B-A81F1362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580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58BD3-27F3-F84B-9106-10C7975D8874}" type="datetimeFigureOut">
              <a:rPr lang="en-US" smtClean="0"/>
              <a:t>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191B8-DF33-F74C-842B-A81F1362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85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2676" y="5001724"/>
            <a:ext cx="11055927" cy="1655762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venir Book" charset="0"/>
                <a:ea typeface="Avenir Book" charset="0"/>
                <a:cs typeface="Avenir Book" charset="0"/>
              </a:rPr>
              <a:t>DATE: Donut Advisory Toolkit for Events</a:t>
            </a:r>
          </a:p>
          <a:p>
            <a:r>
              <a:rPr lang="en-US" sz="4000" dirty="0">
                <a:latin typeface="Avenir Book" charset="0"/>
                <a:ea typeface="Avenir Book" charset="0"/>
                <a:cs typeface="Avenir Book" charset="0"/>
              </a:rPr>
              <a:t>OAUK DATE Session 08/02/24</a:t>
            </a:r>
          </a:p>
        </p:txBody>
      </p:sp>
      <p:pic>
        <p:nvPicPr>
          <p:cNvPr id="12" name="Picture 11" descr="A circular diagram with text on it&#10;&#10;Description automatically generated">
            <a:extLst>
              <a:ext uri="{FF2B5EF4-FFF2-40B4-BE49-F238E27FC236}">
                <a16:creationId xmlns:a16="http://schemas.microsoft.com/office/drawing/2014/main" id="{EA028CBD-11FA-F291-138E-703587B2F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2617" y="1376956"/>
            <a:ext cx="3784600" cy="3238500"/>
          </a:xfrm>
          <a:prstGeom prst="rect">
            <a:avLst/>
          </a:prstGeom>
        </p:spPr>
      </p:pic>
      <p:pic>
        <p:nvPicPr>
          <p:cNvPr id="17" name="Picture 16" descr="A circular diagram with text on it&#10;&#10;Description automatically generated">
            <a:extLst>
              <a:ext uri="{FF2B5EF4-FFF2-40B4-BE49-F238E27FC236}">
                <a16:creationId xmlns:a16="http://schemas.microsoft.com/office/drawing/2014/main" id="{8B31CE17-CE17-045B-D89D-C4BDEC60E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6417" y="1389656"/>
            <a:ext cx="3886200" cy="3213100"/>
          </a:xfrm>
          <a:prstGeom prst="rect">
            <a:avLst/>
          </a:prstGeom>
        </p:spPr>
      </p:pic>
      <p:pic>
        <p:nvPicPr>
          <p:cNvPr id="19" name="Picture 18" descr="A diagram of a circular chart&#10;&#10;Description automatically generated with medium confidence">
            <a:extLst>
              <a:ext uri="{FF2B5EF4-FFF2-40B4-BE49-F238E27FC236}">
                <a16:creationId xmlns:a16="http://schemas.microsoft.com/office/drawing/2014/main" id="{830EFF1F-8263-1FF8-0A8E-8C6C38555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817" y="1415056"/>
            <a:ext cx="39116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5340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sunburst chart&#10;&#10;Description automatically generated">
            <a:extLst>
              <a:ext uri="{FF2B5EF4-FFF2-40B4-BE49-F238E27FC236}">
                <a16:creationId xmlns:a16="http://schemas.microsoft.com/office/drawing/2014/main" id="{55F34C64-0B67-F3BE-8FF5-EE35D1551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093" y="1864936"/>
            <a:ext cx="4651814" cy="47048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838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venir Book" charset="0"/>
                <a:ea typeface="Avenir Book" charset="0"/>
                <a:cs typeface="Avenir Book" charset="0"/>
              </a:rPr>
              <a:t>Demonstration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4818584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0FEC8-3E94-5681-E45E-B74E56AA5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sunburst chart&#10;&#10;Description automatically generated">
            <a:extLst>
              <a:ext uri="{FF2B5EF4-FFF2-40B4-BE49-F238E27FC236}">
                <a16:creationId xmlns:a16="http://schemas.microsoft.com/office/drawing/2014/main" id="{D26A8ABB-EC74-A273-77BA-A676B27E0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093" y="1864936"/>
            <a:ext cx="4651814" cy="47048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B4D46A-36D3-EF8E-DC42-DA486B2EA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838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venir Book" charset="0"/>
                <a:ea typeface="Avenir Book" charset="0"/>
                <a:cs typeface="Avenir Book" charset="0"/>
              </a:rPr>
              <a:t>Questions?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7937214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4837" y="1431985"/>
            <a:ext cx="11055927" cy="4666884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Avenir Book" charset="0"/>
                <a:ea typeface="Avenir Book" charset="0"/>
                <a:cs typeface="Avenir Book" charset="0"/>
              </a:rPr>
              <a:t>Overview of Toolkit</a:t>
            </a:r>
          </a:p>
          <a:p>
            <a:pPr algn="l"/>
            <a:endParaRPr lang="en-US" sz="4000" b="1" dirty="0">
              <a:latin typeface="Avenir Book" charset="0"/>
              <a:ea typeface="Avenir Book" charset="0"/>
              <a:cs typeface="Avenir Book" charset="0"/>
            </a:endParaRPr>
          </a:p>
          <a:p>
            <a:pPr algn="l"/>
            <a:endParaRPr lang="en-US" sz="2000" b="1" dirty="0">
              <a:latin typeface="Avenir Book" charset="0"/>
              <a:ea typeface="Avenir Book" charset="0"/>
              <a:cs typeface="Avenir Book" charset="0"/>
            </a:endParaRPr>
          </a:p>
          <a:p>
            <a:pPr algn="l"/>
            <a:r>
              <a:rPr lang="en-US" sz="4000" b="1" dirty="0">
                <a:latin typeface="Avenir Book" charset="0"/>
                <a:ea typeface="Avenir Book" charset="0"/>
                <a:cs typeface="Avenir Book" charset="0"/>
              </a:rPr>
              <a:t>Demonstration</a:t>
            </a:r>
          </a:p>
          <a:p>
            <a:pPr algn="l"/>
            <a:endParaRPr lang="en-US" sz="4000" b="1" dirty="0">
              <a:latin typeface="Avenir Book" charset="0"/>
              <a:ea typeface="Avenir Book" charset="0"/>
              <a:cs typeface="Avenir Book" charset="0"/>
            </a:endParaRPr>
          </a:p>
          <a:p>
            <a:pPr algn="l"/>
            <a:endParaRPr lang="en-US" sz="2000" b="1" dirty="0">
              <a:latin typeface="Avenir Book" charset="0"/>
              <a:ea typeface="Avenir Book" charset="0"/>
              <a:cs typeface="Avenir Book" charset="0"/>
            </a:endParaRPr>
          </a:p>
          <a:p>
            <a:pPr algn="l"/>
            <a:r>
              <a:rPr lang="en-US" sz="4000" b="1" dirty="0">
                <a:latin typeface="Avenir Book" charset="0"/>
                <a:ea typeface="Avenir Book" charset="0"/>
                <a:cs typeface="Avenir Book" charset="0"/>
              </a:rPr>
              <a:t>Questions</a:t>
            </a:r>
          </a:p>
        </p:txBody>
      </p:sp>
      <p:pic>
        <p:nvPicPr>
          <p:cNvPr id="2" name="Picture 1" descr="A circular diagram with text on it&#10;&#10;Description automatically generated">
            <a:extLst>
              <a:ext uri="{FF2B5EF4-FFF2-40B4-BE49-F238E27FC236}">
                <a16:creationId xmlns:a16="http://schemas.microsoft.com/office/drawing/2014/main" id="{1EB82AB7-6455-9717-194F-4C881E649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650" y="4560390"/>
            <a:ext cx="1469187" cy="1257190"/>
          </a:xfrm>
          <a:prstGeom prst="rect">
            <a:avLst/>
          </a:prstGeom>
        </p:spPr>
      </p:pic>
      <p:pic>
        <p:nvPicPr>
          <p:cNvPr id="4" name="Picture 3" descr="A circular diagram with text on it&#10;&#10;Description automatically generated">
            <a:extLst>
              <a:ext uri="{FF2B5EF4-FFF2-40B4-BE49-F238E27FC236}">
                <a16:creationId xmlns:a16="http://schemas.microsoft.com/office/drawing/2014/main" id="{20513890-E5DF-FCA4-DBD1-CC5F66388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208" y="2805334"/>
            <a:ext cx="1508629" cy="1247331"/>
          </a:xfrm>
          <a:prstGeom prst="rect">
            <a:avLst/>
          </a:prstGeom>
        </p:spPr>
      </p:pic>
      <p:pic>
        <p:nvPicPr>
          <p:cNvPr id="5" name="Picture 4" descr="A diagram of a circular chart&#10;&#10;Description automatically generated with medium confidence">
            <a:extLst>
              <a:ext uri="{FF2B5EF4-FFF2-40B4-BE49-F238E27FC236}">
                <a16:creationId xmlns:a16="http://schemas.microsoft.com/office/drawing/2014/main" id="{3AB780D9-188E-EB3C-4BD9-DF7DF2FE6B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348" y="1069999"/>
            <a:ext cx="1518489" cy="122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3867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map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B16C0CC2-02DC-85B1-EB98-75FD0ED43F4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4625953" y="3311312"/>
            <a:ext cx="3317912" cy="2731383"/>
          </a:xfrm>
          <a:prstGeom prst="rect">
            <a:avLst/>
          </a:prstGeom>
          <a:noFill/>
        </p:spPr>
      </p:pic>
      <p:sp>
        <p:nvSpPr>
          <p:cNvPr id="13" name="Rounded Rectangle 12"/>
          <p:cNvSpPr/>
          <p:nvPr/>
        </p:nvSpPr>
        <p:spPr>
          <a:xfrm>
            <a:off x="7874601" y="1151151"/>
            <a:ext cx="3076428" cy="199298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Overview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508" y="1828861"/>
            <a:ext cx="1149701" cy="637561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A5AEAA70-1B42-4442-A51E-D6D62F6B41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2474" y="1903560"/>
            <a:ext cx="2282628" cy="674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141" y="1903560"/>
            <a:ext cx="1632931" cy="6678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076" y="1713851"/>
            <a:ext cx="1746561" cy="985139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5980111" y="1159860"/>
            <a:ext cx="3639777" cy="1992983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ent Arrow 15"/>
          <p:cNvSpPr/>
          <p:nvPr/>
        </p:nvSpPr>
        <p:spPr>
          <a:xfrm flipH="1" flipV="1">
            <a:off x="7357355" y="3317783"/>
            <a:ext cx="1316942" cy="931036"/>
          </a:xfrm>
          <a:prstGeom prst="bentArrow">
            <a:avLst>
              <a:gd name="adj1" fmla="val 13643"/>
              <a:gd name="adj2" fmla="val 21755"/>
              <a:gd name="adj3" fmla="val 25000"/>
              <a:gd name="adj4" fmla="val 729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Bent Arrow 17"/>
          <p:cNvSpPr/>
          <p:nvPr/>
        </p:nvSpPr>
        <p:spPr>
          <a:xfrm flipV="1">
            <a:off x="4648970" y="2839044"/>
            <a:ext cx="388689" cy="869625"/>
          </a:xfrm>
          <a:prstGeom prst="bentArrow">
            <a:avLst>
              <a:gd name="adj1" fmla="val 13643"/>
              <a:gd name="adj2" fmla="val 21755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Bent Arrow 18"/>
          <p:cNvSpPr/>
          <p:nvPr/>
        </p:nvSpPr>
        <p:spPr>
          <a:xfrm flipV="1">
            <a:off x="2593788" y="2845579"/>
            <a:ext cx="2474074" cy="1605050"/>
          </a:xfrm>
          <a:prstGeom prst="bentArrow">
            <a:avLst>
              <a:gd name="adj1" fmla="val 13643"/>
              <a:gd name="adj2" fmla="val 21755"/>
              <a:gd name="adj3" fmla="val 25000"/>
              <a:gd name="adj4" fmla="val 850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B796EA-174E-D5CC-86AE-97D805F7C33C}"/>
              </a:ext>
            </a:extLst>
          </p:cNvPr>
          <p:cNvSpPr txBox="1"/>
          <p:nvPr/>
        </p:nvSpPr>
        <p:spPr>
          <a:xfrm>
            <a:off x="5108186" y="5267034"/>
            <a:ext cx="2154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Local ecosystem for events accessibility &amp; sustainability research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EE8802C4-BDCB-FA1B-5322-938C6777E4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70771" y="5278513"/>
            <a:ext cx="2008395" cy="499550"/>
          </a:xfrm>
          <a:prstGeom prst="rect">
            <a:avLst/>
          </a:prstGeom>
        </p:spPr>
      </p:pic>
      <p:sp>
        <p:nvSpPr>
          <p:cNvPr id="24" name="Bent Arrow 23">
            <a:extLst>
              <a:ext uri="{FF2B5EF4-FFF2-40B4-BE49-F238E27FC236}">
                <a16:creationId xmlns:a16="http://schemas.microsoft.com/office/drawing/2014/main" id="{A11BFAB2-556C-1669-02C6-286FC5EC76B0}"/>
              </a:ext>
            </a:extLst>
          </p:cNvPr>
          <p:cNvSpPr/>
          <p:nvPr/>
        </p:nvSpPr>
        <p:spPr>
          <a:xfrm rot="10800000" flipH="1" flipV="1">
            <a:off x="2974970" y="4785335"/>
            <a:ext cx="2008395" cy="480054"/>
          </a:xfrm>
          <a:prstGeom prst="bentArrow">
            <a:avLst>
              <a:gd name="adj1" fmla="val 13643"/>
              <a:gd name="adj2" fmla="val 21755"/>
              <a:gd name="adj3" fmla="val 25000"/>
              <a:gd name="adj4" fmla="val 850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6" name="Picture 25" descr="A green logo with a star and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CE2A7607-C12F-C3D4-3FC0-E5A20B904F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91009" y="2431279"/>
            <a:ext cx="586710" cy="45633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AD818CD-22AF-A451-1EBE-FCBFD7A937B2}"/>
              </a:ext>
            </a:extLst>
          </p:cNvPr>
          <p:cNvSpPr txBox="1"/>
          <p:nvPr/>
        </p:nvSpPr>
        <p:spPr>
          <a:xfrm>
            <a:off x="7954456" y="1355673"/>
            <a:ext cx="16178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/>
              <a:t>Advisory networks:</a:t>
            </a:r>
          </a:p>
          <a:p>
            <a:r>
              <a:rPr lang="en-US" sz="1000" i="1" dirty="0"/>
              <a:t>Cheltenham Culture Board</a:t>
            </a:r>
          </a:p>
          <a:p>
            <a:r>
              <a:rPr lang="en-US" sz="1000" i="1" dirty="0"/>
              <a:t>Economic Advisory Group</a:t>
            </a:r>
          </a:p>
          <a:p>
            <a:r>
              <a:rPr lang="en-US" sz="1000" i="1" dirty="0"/>
              <a:t>Sustainability Sub-Group</a:t>
            </a:r>
          </a:p>
          <a:p>
            <a:endParaRPr lang="en-US" sz="1000" i="1" dirty="0"/>
          </a:p>
          <a:p>
            <a:r>
              <a:rPr lang="en-US" sz="1000" b="1" i="1" dirty="0"/>
              <a:t>Local Stakeholders:</a:t>
            </a:r>
          </a:p>
        </p:txBody>
      </p:sp>
      <p:pic>
        <p:nvPicPr>
          <p:cNvPr id="29" name="Picture 28" descr="A picture containing font, graphics, logo, graphic design&#10;&#10;Description automatically generated">
            <a:extLst>
              <a:ext uri="{FF2B5EF4-FFF2-40B4-BE49-F238E27FC236}">
                <a16:creationId xmlns:a16="http://schemas.microsoft.com/office/drawing/2014/main" id="{42593177-0E70-0674-AF8A-D264DD8190F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51280" y="2375691"/>
            <a:ext cx="586710" cy="586710"/>
          </a:xfrm>
          <a:prstGeom prst="rect">
            <a:avLst/>
          </a:prstGeom>
        </p:spPr>
      </p:pic>
      <p:sp>
        <p:nvSpPr>
          <p:cNvPr id="35" name="Right Arrow 34">
            <a:extLst>
              <a:ext uri="{FF2B5EF4-FFF2-40B4-BE49-F238E27FC236}">
                <a16:creationId xmlns:a16="http://schemas.microsoft.com/office/drawing/2014/main" id="{93DC40E7-4D28-AE59-F4F2-B9C9B7ED4BAA}"/>
              </a:ext>
            </a:extLst>
          </p:cNvPr>
          <p:cNvSpPr/>
          <p:nvPr/>
        </p:nvSpPr>
        <p:spPr>
          <a:xfrm>
            <a:off x="7357355" y="5198992"/>
            <a:ext cx="2639053" cy="17151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215CC72-8012-6DDF-458A-7A1D3514E764}"/>
              </a:ext>
            </a:extLst>
          </p:cNvPr>
          <p:cNvSpPr txBox="1"/>
          <p:nvPr/>
        </p:nvSpPr>
        <p:spPr>
          <a:xfrm>
            <a:off x="10121228" y="4657039"/>
            <a:ext cx="1478162" cy="1200329"/>
          </a:xfrm>
          <a:prstGeom prst="rect">
            <a:avLst/>
          </a:prstGeom>
          <a:solidFill>
            <a:schemeClr val="accent2">
              <a:alpha val="36348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Action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Research</a:t>
            </a:r>
          </a:p>
          <a:p>
            <a:pPr marL="285750" indent="-285750">
              <a:buFontTx/>
              <a:buChar char="-"/>
            </a:pPr>
            <a:r>
              <a:rPr lang="en-US" dirty="0"/>
              <a:t>Innovation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Inclusion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C4752B24-78EE-9DD3-B990-7213A1D966E1}"/>
              </a:ext>
            </a:extLst>
          </p:cNvPr>
          <p:cNvSpPr/>
          <p:nvPr/>
        </p:nvSpPr>
        <p:spPr>
          <a:xfrm>
            <a:off x="5089945" y="3325158"/>
            <a:ext cx="2172342" cy="2879985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C7FB3A9-E932-301F-F114-52C5A9F4BD8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31595" y="3405490"/>
            <a:ext cx="1889042" cy="18848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501212-C52C-4E42-BB94-92EA007F56EE}"/>
              </a:ext>
            </a:extLst>
          </p:cNvPr>
          <p:cNvSpPr txBox="1"/>
          <p:nvPr/>
        </p:nvSpPr>
        <p:spPr>
          <a:xfrm>
            <a:off x="99477" y="2827761"/>
            <a:ext cx="2408966" cy="2246769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The DATE toolkit combines national community driven accessibility and sustainability standards into an assessment and advisory toolkit.</a:t>
            </a:r>
          </a:p>
          <a:p>
            <a:endParaRPr lang="en-US" sz="1400" dirty="0"/>
          </a:p>
          <a:p>
            <a:r>
              <a:rPr lang="en-US" sz="1400" dirty="0"/>
              <a:t>This has been made possible by the highly networked events research and practice ecosystem in Gloucestershire</a:t>
            </a:r>
          </a:p>
        </p:txBody>
      </p:sp>
    </p:spTree>
    <p:extLst>
      <p:ext uri="{BB962C8B-B14F-4D97-AF65-F5344CB8AC3E}">
        <p14:creationId xmlns:p14="http://schemas.microsoft.com/office/powerpoint/2010/main" val="203697638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38200" y="1923324"/>
            <a:ext cx="5156200" cy="41024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What is DATE?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2001672"/>
            <a:ext cx="5156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DATE is a simple toolkit that works within the events commissioning process to deliver:</a:t>
            </a: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pPr marL="285750" indent="-285750">
              <a:buFontTx/>
              <a:buChar char="-"/>
            </a:pPr>
            <a:r>
              <a:rPr lang="en-US" b="1" dirty="0">
                <a:latin typeface="Avenir Book" charset="0"/>
                <a:ea typeface="Avenir Book" charset="0"/>
                <a:cs typeface="Avenir Book" charset="0"/>
              </a:rPr>
              <a:t>An assessment of an event’s accessibility and sustainability profile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latin typeface="Avenir Book" charset="0"/>
                <a:ea typeface="Avenir Book" charset="0"/>
                <a:cs typeface="Avenir Book" charset="0"/>
              </a:rPr>
              <a:t>Information and support for event organizers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latin typeface="Avenir Book" charset="0"/>
                <a:ea typeface="Avenir Book" charset="0"/>
                <a:cs typeface="Avenir Book" charset="0"/>
              </a:rPr>
              <a:t>Dynamic model for data analysis </a:t>
            </a: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The tool has been purposely designed to be:</a:t>
            </a: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pPr marL="285750" indent="-285750">
              <a:buFontTx/>
              <a:buChar char="-"/>
            </a:pPr>
            <a:r>
              <a:rPr lang="en-US" b="1" dirty="0">
                <a:latin typeface="Avenir Book" charset="0"/>
                <a:ea typeface="Avenir Book" charset="0"/>
                <a:cs typeface="Avenir Book" charset="0"/>
              </a:rPr>
              <a:t>Accessible to all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latin typeface="Avenir Book" charset="0"/>
                <a:ea typeface="Avenir Book" charset="0"/>
                <a:cs typeface="Avenir Book" charset="0"/>
              </a:rPr>
              <a:t>Easily integrated into OAUK events context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latin typeface="Avenir Book" charset="0"/>
                <a:ea typeface="Avenir Book" charset="0"/>
                <a:cs typeface="Avenir Book" charset="0"/>
              </a:rPr>
              <a:t>Accurate, inexpensive and adaptable</a:t>
            </a: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7F7591-80C0-7EFB-B75E-7CA1617B94EB}"/>
              </a:ext>
            </a:extLst>
          </p:cNvPr>
          <p:cNvSpPr/>
          <p:nvPr/>
        </p:nvSpPr>
        <p:spPr>
          <a:xfrm>
            <a:off x="6769510" y="1503680"/>
            <a:ext cx="5161935" cy="51003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screenshot of a survey&#10;&#10;Description automatically generated with low confidence">
            <a:extLst>
              <a:ext uri="{FF2B5EF4-FFF2-40B4-BE49-F238E27FC236}">
                <a16:creationId xmlns:a16="http://schemas.microsoft.com/office/drawing/2014/main" id="{C6A317D9-A64D-29B3-428B-D1A9BA820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6340" y="1690688"/>
            <a:ext cx="2351674" cy="2046702"/>
          </a:xfrm>
          <a:prstGeom prst="rect">
            <a:avLst/>
          </a:prstGeom>
        </p:spPr>
      </p:pic>
      <p:pic>
        <p:nvPicPr>
          <p:cNvPr id="6" name="Picture 5" descr="A screenshot of a survey&#10;&#10;Description automatically generated with low confidence">
            <a:extLst>
              <a:ext uri="{FF2B5EF4-FFF2-40B4-BE49-F238E27FC236}">
                <a16:creationId xmlns:a16="http://schemas.microsoft.com/office/drawing/2014/main" id="{947B496A-D958-3B6E-2F69-1AACCD890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4407" y="1690689"/>
            <a:ext cx="1958548" cy="2046702"/>
          </a:xfrm>
          <a:prstGeom prst="rect">
            <a:avLst/>
          </a:prstGeom>
        </p:spPr>
      </p:pic>
      <p:pic>
        <p:nvPicPr>
          <p:cNvPr id="7" name="Picture 6" descr="A picture containing screenshot, diagram, text, circle&#10;&#10;Description automatically generated">
            <a:extLst>
              <a:ext uri="{FF2B5EF4-FFF2-40B4-BE49-F238E27FC236}">
                <a16:creationId xmlns:a16="http://schemas.microsoft.com/office/drawing/2014/main" id="{54447268-2125-503F-CCE1-46AA7DE70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5269" y="3959832"/>
            <a:ext cx="4745487" cy="18289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2A4A53-D6C2-7BF4-7076-7C452D6DD249}"/>
              </a:ext>
            </a:extLst>
          </p:cNvPr>
          <p:cNvSpPr txBox="1"/>
          <p:nvPr/>
        </p:nvSpPr>
        <p:spPr>
          <a:xfrm>
            <a:off x="6769510" y="5923460"/>
            <a:ext cx="5161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/>
              <a:t>DATE takes the form of a three-page survey that produces everything needed to assess an events profile against the Green Events Code, as well as providing additional accessibility and social value outputs for local authorities.</a:t>
            </a:r>
          </a:p>
        </p:txBody>
      </p:sp>
    </p:spTree>
    <p:extLst>
      <p:ext uri="{BB962C8B-B14F-4D97-AF65-F5344CB8AC3E}">
        <p14:creationId xmlns:p14="http://schemas.microsoft.com/office/powerpoint/2010/main" val="86255605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38200" y="1503680"/>
            <a:ext cx="5156200" cy="5100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How does DATE work?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503680"/>
            <a:ext cx="5156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The DATE toolkit combines four key elements:</a:t>
            </a: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pPr marL="285750" indent="-285750">
              <a:buFontTx/>
              <a:buChar char="-"/>
            </a:pPr>
            <a:r>
              <a:rPr lang="en-US" b="1" dirty="0">
                <a:latin typeface="Avenir Book" charset="0"/>
                <a:ea typeface="Avenir Book" charset="0"/>
                <a:cs typeface="Avenir Book" charset="0"/>
              </a:rPr>
              <a:t>Green Events Code of Practice (Outer ring)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latin typeface="Avenir Book" charset="0"/>
                <a:ea typeface="Avenir Book" charset="0"/>
                <a:cs typeface="Avenir Book" charset="0"/>
              </a:rPr>
              <a:t>Attitude is Everything Charter (Inner ring)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latin typeface="Avenir Book" charset="0"/>
                <a:ea typeface="Avenir Book" charset="0"/>
                <a:cs typeface="Avenir Book" charset="0"/>
              </a:rPr>
              <a:t>Project Assessment Tool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latin typeface="Avenir Book" charset="0"/>
                <a:ea typeface="Avenir Book" charset="0"/>
                <a:cs typeface="Avenir Book" charset="0"/>
              </a:rPr>
              <a:t>“Doughnut” ethos</a:t>
            </a:r>
          </a:p>
          <a:p>
            <a:pPr marL="285750" indent="-285750">
              <a:buFontTx/>
              <a:buChar char="-"/>
            </a:pP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These work together to create an easy-to-use integrated tool that is:</a:t>
            </a: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pPr marL="285750" indent="-285750">
              <a:buFontTx/>
              <a:buChar char="-"/>
            </a:pPr>
            <a:r>
              <a:rPr lang="en-US" b="1" dirty="0">
                <a:latin typeface="Avenir Book" charset="0"/>
                <a:ea typeface="Avenir Book" charset="0"/>
                <a:cs typeface="Avenir Book" charset="0"/>
              </a:rPr>
              <a:t>easy to use for events </a:t>
            </a:r>
            <a:r>
              <a:rPr lang="en-US" b="1" dirty="0" err="1">
                <a:latin typeface="Avenir Book" charset="0"/>
                <a:ea typeface="Avenir Book" charset="0"/>
                <a:cs typeface="Avenir Book" charset="0"/>
              </a:rPr>
              <a:t>organisers</a:t>
            </a:r>
            <a:r>
              <a:rPr lang="en-US" b="1" dirty="0">
                <a:latin typeface="Avenir Book" charset="0"/>
                <a:ea typeface="Avenir Book" charset="0"/>
                <a:cs typeface="Avenir Book" charset="0"/>
              </a:rPr>
              <a:t> who are not experts on measuring impacts.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latin typeface="Avenir Book" charset="0"/>
                <a:ea typeface="Avenir Book" charset="0"/>
                <a:cs typeface="Avenir Book" charset="0"/>
              </a:rPr>
              <a:t>within the ability/capacity of even small voluntary run events to use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latin typeface="Avenir Book" charset="0"/>
                <a:ea typeface="Avenir Book" charset="0"/>
                <a:cs typeface="Avenir Book" charset="0"/>
              </a:rPr>
              <a:t>clear and simple in he picture it provides to those making assessments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latin typeface="Avenir Book" charset="0"/>
                <a:ea typeface="Avenir Book" charset="0"/>
                <a:cs typeface="Avenir Book" charset="0"/>
              </a:rPr>
              <a:t>Easily integrated in systems and data secure</a:t>
            </a: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1DFCD3-3642-4603-810D-57142BB391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" r="7903"/>
          <a:stretch/>
        </p:blipFill>
        <p:spPr>
          <a:xfrm>
            <a:off x="6658670" y="1656030"/>
            <a:ext cx="5292000" cy="477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258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rc 18">
            <a:extLst>
              <a:ext uri="{FF2B5EF4-FFF2-40B4-BE49-F238E27FC236}">
                <a16:creationId xmlns:a16="http://schemas.microsoft.com/office/drawing/2014/main" id="{48B07174-5A06-1BA6-190A-A1F1DF0B4ABE}"/>
              </a:ext>
            </a:extLst>
          </p:cNvPr>
          <p:cNvSpPr/>
          <p:nvPr/>
        </p:nvSpPr>
        <p:spPr>
          <a:xfrm flipV="1">
            <a:off x="5665180" y="3738111"/>
            <a:ext cx="1537534" cy="1370932"/>
          </a:xfrm>
          <a:prstGeom prst="arc">
            <a:avLst>
              <a:gd name="adj1" fmla="val 10987837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BE7BE21-56E7-2207-4C45-1B5C494B04DC}"/>
              </a:ext>
            </a:extLst>
          </p:cNvPr>
          <p:cNvSpPr/>
          <p:nvPr/>
        </p:nvSpPr>
        <p:spPr>
          <a:xfrm flipV="1">
            <a:off x="2487820" y="3712935"/>
            <a:ext cx="1537534" cy="1370932"/>
          </a:xfrm>
          <a:prstGeom prst="arc">
            <a:avLst>
              <a:gd name="adj1" fmla="val 10987837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Where does DATE work?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892635" y="4922382"/>
            <a:ext cx="3131606" cy="812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Event reporting incorporating the GECOP &amp; AIE frameworks, tailored to each event and authority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136861" y="3643888"/>
            <a:ext cx="2030612" cy="812800"/>
          </a:xfrm>
          <a:prstGeom prst="roundRect">
            <a:avLst/>
          </a:prstGeom>
          <a:solidFill>
            <a:srgbClr val="DB5857">
              <a:alpha val="56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Action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142423" y="3634468"/>
            <a:ext cx="2104508" cy="8128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56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Event plan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345242" y="3643888"/>
            <a:ext cx="2104508" cy="8128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56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Review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919732" y="2020921"/>
            <a:ext cx="2104508" cy="812800"/>
          </a:xfrm>
          <a:prstGeom prst="roundRect">
            <a:avLst/>
          </a:prstGeom>
          <a:solidFill>
            <a:srgbClr val="71AD47">
              <a:alpha val="59542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DATE can be integrated at any point of the event planning process.</a:t>
            </a:r>
          </a:p>
        </p:txBody>
      </p:sp>
      <p:sp>
        <p:nvSpPr>
          <p:cNvPr id="20" name="Left Arrow 19"/>
          <p:cNvSpPr/>
          <p:nvPr/>
        </p:nvSpPr>
        <p:spPr>
          <a:xfrm rot="10800000">
            <a:off x="8557429" y="3971861"/>
            <a:ext cx="471753" cy="17129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886" y="3091501"/>
            <a:ext cx="1541885" cy="124286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490931" y="3637066"/>
            <a:ext cx="2621280" cy="812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Advisory process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09A267E-53E0-6675-E655-46F484511ED4}"/>
              </a:ext>
            </a:extLst>
          </p:cNvPr>
          <p:cNvSpPr/>
          <p:nvPr/>
        </p:nvSpPr>
        <p:spPr>
          <a:xfrm>
            <a:off x="1936291" y="4911294"/>
            <a:ext cx="2621280" cy="812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Advisory report to help improve sustainability and accessibility of event; signposting to information and community support</a:t>
            </a:r>
          </a:p>
        </p:txBody>
      </p:sp>
      <p:sp>
        <p:nvSpPr>
          <p:cNvPr id="23" name="Left Arrow 22"/>
          <p:cNvSpPr/>
          <p:nvPr/>
        </p:nvSpPr>
        <p:spPr>
          <a:xfrm rot="18900000" flipV="1">
            <a:off x="5254032" y="2916445"/>
            <a:ext cx="611594" cy="16729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5550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When does DATE work?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511295" y="3342758"/>
            <a:ext cx="2030612" cy="765004"/>
          </a:xfrm>
          <a:prstGeom prst="roundRect">
            <a:avLst/>
          </a:prstGeom>
          <a:solidFill>
            <a:srgbClr val="DB5857">
              <a:alpha val="56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Action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70937" y="3333338"/>
            <a:ext cx="2104508" cy="765004"/>
          </a:xfrm>
          <a:prstGeom prst="roundRect">
            <a:avLst/>
          </a:prstGeom>
          <a:solidFill>
            <a:schemeClr val="accent5">
              <a:lumMod val="20000"/>
              <a:lumOff val="80000"/>
              <a:alpha val="56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OAUK Session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173756" y="3342758"/>
            <a:ext cx="2104508" cy="765004"/>
          </a:xfrm>
          <a:prstGeom prst="roundRect">
            <a:avLst/>
          </a:prstGeom>
          <a:solidFill>
            <a:schemeClr val="accent5">
              <a:lumMod val="20000"/>
              <a:lumOff val="80000"/>
              <a:alpha val="56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319445" y="3335936"/>
            <a:ext cx="2621280" cy="7650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Testing and use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318296-1BE4-C018-4933-7C5D40961099}"/>
              </a:ext>
            </a:extLst>
          </p:cNvPr>
          <p:cNvSpPr txBox="1"/>
          <p:nvPr/>
        </p:nvSpPr>
        <p:spPr>
          <a:xfrm>
            <a:off x="5535590" y="4536283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2024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E214B3DD-139C-9252-4592-01F6AD7F5C47}"/>
              </a:ext>
            </a:extLst>
          </p:cNvPr>
          <p:cNvSpPr/>
          <p:nvPr/>
        </p:nvSpPr>
        <p:spPr>
          <a:xfrm>
            <a:off x="1155940" y="5182614"/>
            <a:ext cx="9247945" cy="552091"/>
          </a:xfrm>
          <a:prstGeom prst="rightArrow">
            <a:avLst>
              <a:gd name="adj1" fmla="val 31250"/>
              <a:gd name="adj2" fmla="val 5937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0777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ABB40-58F8-DBEA-BB27-E0707CBB6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B2794-D44D-3D9F-F141-C8E8798E8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838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venir Book" charset="0"/>
                <a:ea typeface="Avenir Book" charset="0"/>
                <a:cs typeface="Avenir Book" charset="0"/>
              </a:rPr>
              <a:t>Preparation: Toolkit Requirements</a:t>
            </a:r>
            <a:endParaRPr lang="en-US" sz="4000" b="1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26A31D6-1678-CD1B-4EA6-F100904E6FD8}"/>
              </a:ext>
            </a:extLst>
          </p:cNvPr>
          <p:cNvSpPr/>
          <p:nvPr/>
        </p:nvSpPr>
        <p:spPr>
          <a:xfrm>
            <a:off x="8270016" y="3952570"/>
            <a:ext cx="3671057" cy="1813328"/>
          </a:xfrm>
          <a:prstGeom prst="roundRect">
            <a:avLst/>
          </a:prstGeom>
          <a:solidFill>
            <a:srgbClr val="DB5857">
              <a:alpha val="56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Action</a:t>
            </a:r>
            <a:endParaRPr lang="en-US" sz="2800" dirty="0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618DCFD-B7DF-39EA-367C-412738501A0B}"/>
              </a:ext>
            </a:extLst>
          </p:cNvPr>
          <p:cNvSpPr/>
          <p:nvPr/>
        </p:nvSpPr>
        <p:spPr>
          <a:xfrm>
            <a:off x="4272705" y="1946413"/>
            <a:ext cx="3646590" cy="836603"/>
          </a:xfrm>
          <a:prstGeom prst="roundRect">
            <a:avLst/>
          </a:prstGeom>
          <a:solidFill>
            <a:schemeClr val="accent4">
              <a:lumMod val="40000"/>
              <a:lumOff val="60000"/>
              <a:alpha val="56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To think about: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4453B99-486C-18C7-8A0E-D613B470B6C3}"/>
              </a:ext>
            </a:extLst>
          </p:cNvPr>
          <p:cNvSpPr/>
          <p:nvPr/>
        </p:nvSpPr>
        <p:spPr>
          <a:xfrm>
            <a:off x="4272705" y="3952569"/>
            <a:ext cx="3646590" cy="1813329"/>
          </a:xfrm>
          <a:prstGeom prst="roundRect">
            <a:avLst/>
          </a:prstGeom>
          <a:solidFill>
            <a:schemeClr val="accent5">
              <a:lumMod val="20000"/>
              <a:lumOff val="80000"/>
              <a:alpha val="56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Summary and recommendations</a:t>
            </a:r>
            <a:endParaRPr lang="en-US" sz="2800" dirty="0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BB5EEEC-2A1D-0FA4-1FF3-36F053274241}"/>
              </a:ext>
            </a:extLst>
          </p:cNvPr>
          <p:cNvSpPr/>
          <p:nvPr/>
        </p:nvSpPr>
        <p:spPr>
          <a:xfrm>
            <a:off x="275394" y="3958078"/>
            <a:ext cx="3646590" cy="181332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Question Pages</a:t>
            </a:r>
            <a:endParaRPr lang="en-US" sz="2800" dirty="0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898552-7465-FDEC-4D41-F2D01733B168}"/>
              </a:ext>
            </a:extLst>
          </p:cNvPr>
          <p:cNvSpPr txBox="1"/>
          <p:nvPr/>
        </p:nvSpPr>
        <p:spPr>
          <a:xfrm>
            <a:off x="2098689" y="3103502"/>
            <a:ext cx="7994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How do we complete your toolkit?</a:t>
            </a:r>
          </a:p>
        </p:txBody>
      </p:sp>
    </p:spTree>
    <p:extLst>
      <p:ext uri="{BB962C8B-B14F-4D97-AF65-F5344CB8AC3E}">
        <p14:creationId xmlns:p14="http://schemas.microsoft.com/office/powerpoint/2010/main" val="40468357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National Context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359820" y="1664453"/>
            <a:ext cx="2621280" cy="812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Advisories for event organizers (SVM)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359820" y="2697817"/>
            <a:ext cx="2621280" cy="812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Reporting for Events Commissioning / SAG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366906" y="3732945"/>
            <a:ext cx="2621280" cy="812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Dataset for each local authority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109589" y="4702273"/>
            <a:ext cx="2621280" cy="812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Dataset for sector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351736" y="3165177"/>
            <a:ext cx="2030612" cy="812800"/>
          </a:xfrm>
          <a:prstGeom prst="roundRect">
            <a:avLst/>
          </a:prstGeom>
          <a:solidFill>
            <a:srgbClr val="DB5857">
              <a:alpha val="56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Aggregated analysis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449980" y="1237793"/>
            <a:ext cx="2104508" cy="8128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56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Policy recommendations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449980" y="2192733"/>
            <a:ext cx="2104508" cy="8128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56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Review funding / budget allocation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441208" y="3165177"/>
            <a:ext cx="2104508" cy="8128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56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Identify Local/regional/ national priorities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441208" y="4214593"/>
            <a:ext cx="2104508" cy="8128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56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Dynamic reporting &amp; modelling; enforcement data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441208" y="5282018"/>
            <a:ext cx="2104508" cy="8128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56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Growth Agnostic / Social  &amp; environmental value focus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6784" y="6232592"/>
            <a:ext cx="1978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Avenir Book" charset="0"/>
                <a:ea typeface="Avenir Book" charset="0"/>
                <a:cs typeface="Avenir Book" charset="0"/>
              </a:rPr>
              <a:t>Identification</a:t>
            </a:r>
            <a:endParaRPr lang="en-US" sz="2400" b="1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29385" y="6239243"/>
            <a:ext cx="1287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venir Book" charset="0"/>
                <a:ea typeface="Avenir Book" charset="0"/>
                <a:cs typeface="Avenir Book" charset="0"/>
              </a:rPr>
              <a:t>Analysis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95763" y="6232592"/>
            <a:ext cx="1612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Avenir Book" charset="0"/>
                <a:ea typeface="Avenir Book" charset="0"/>
                <a:cs typeface="Avenir Book" charset="0"/>
              </a:rPr>
              <a:t>Evaluation</a:t>
            </a:r>
            <a:endParaRPr lang="en-US" sz="2400" b="1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0" name="Left Arrow 19"/>
          <p:cNvSpPr/>
          <p:nvPr/>
        </p:nvSpPr>
        <p:spPr>
          <a:xfrm rot="10800000">
            <a:off x="3118675" y="6365892"/>
            <a:ext cx="3023538" cy="1781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Arrow 20"/>
          <p:cNvSpPr/>
          <p:nvPr/>
        </p:nvSpPr>
        <p:spPr>
          <a:xfrm rot="10800000">
            <a:off x="7543130" y="6372767"/>
            <a:ext cx="2144633" cy="19461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-Turn Arrow 21"/>
          <p:cNvSpPr/>
          <p:nvPr/>
        </p:nvSpPr>
        <p:spPr>
          <a:xfrm rot="21219299" flipH="1">
            <a:off x="2026034" y="1117587"/>
            <a:ext cx="8590365" cy="340842"/>
          </a:xfrm>
          <a:prstGeom prst="utur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Left Arrow 22"/>
          <p:cNvSpPr/>
          <p:nvPr/>
        </p:nvSpPr>
        <p:spPr>
          <a:xfrm rot="16200000">
            <a:off x="1782160" y="5772491"/>
            <a:ext cx="611594" cy="22319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8018"/>
            <a:ext cx="4354456" cy="3510000"/>
          </a:xfrm>
          <a:prstGeom prst="rect">
            <a:avLst/>
          </a:prstGeom>
        </p:spPr>
      </p:pic>
      <p:sp>
        <p:nvSpPr>
          <p:cNvPr id="25" name="Striped Right Arrow 24"/>
          <p:cNvSpPr/>
          <p:nvPr/>
        </p:nvSpPr>
        <p:spPr>
          <a:xfrm>
            <a:off x="3972932" y="3211532"/>
            <a:ext cx="232063" cy="720090"/>
          </a:xfrm>
          <a:prstGeom prst="striped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triped Right Arrow 25"/>
          <p:cNvSpPr/>
          <p:nvPr/>
        </p:nvSpPr>
        <p:spPr>
          <a:xfrm>
            <a:off x="7059644" y="3211532"/>
            <a:ext cx="232063" cy="720090"/>
          </a:xfrm>
          <a:prstGeom prst="striped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980D43-D237-089F-831B-C18C135F7994}"/>
              </a:ext>
            </a:extLst>
          </p:cNvPr>
          <p:cNvSpPr txBox="1"/>
          <p:nvPr/>
        </p:nvSpPr>
        <p:spPr>
          <a:xfrm>
            <a:off x="1646414" y="3529889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UK pilot</a:t>
            </a:r>
          </a:p>
        </p:txBody>
      </p:sp>
    </p:spTree>
    <p:extLst>
      <p:ext uri="{BB962C8B-B14F-4D97-AF65-F5344CB8AC3E}">
        <p14:creationId xmlns:p14="http://schemas.microsoft.com/office/powerpoint/2010/main" val="413220547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1699</TotalTime>
  <Words>423</Words>
  <Application>Microsoft Macintosh PowerPoint</Application>
  <PresentationFormat>Widescreen</PresentationFormat>
  <Paragraphs>88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Avenir Book</vt:lpstr>
      <vt:lpstr>Calibri</vt:lpstr>
      <vt:lpstr>Calibri Light</vt:lpstr>
      <vt:lpstr>Office Theme</vt:lpstr>
      <vt:lpstr>PowerPoint Presentation</vt:lpstr>
      <vt:lpstr>PowerPoint Presentation</vt:lpstr>
      <vt:lpstr>Overview</vt:lpstr>
      <vt:lpstr>What is DATE?</vt:lpstr>
      <vt:lpstr>How does DATE work?</vt:lpstr>
      <vt:lpstr>Where does DATE work?</vt:lpstr>
      <vt:lpstr>When does DATE work?</vt:lpstr>
      <vt:lpstr>Preparation: Toolkit Requirements</vt:lpstr>
      <vt:lpstr>National Context</vt:lpstr>
      <vt:lpstr>Demonstration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Lansley</dc:creator>
  <cp:lastModifiedBy>LANSLEY, Andrew</cp:lastModifiedBy>
  <cp:revision>35</cp:revision>
  <dcterms:created xsi:type="dcterms:W3CDTF">2023-01-20T19:02:24Z</dcterms:created>
  <dcterms:modified xsi:type="dcterms:W3CDTF">2024-02-06T22:00:14Z</dcterms:modified>
</cp:coreProperties>
</file>